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40" r:id="rId3"/>
    <p:sldId id="260" r:id="rId4"/>
    <p:sldId id="261" r:id="rId5"/>
    <p:sldId id="288" r:id="rId6"/>
    <p:sldId id="289" r:id="rId7"/>
    <p:sldId id="291" r:id="rId8"/>
    <p:sldId id="265" r:id="rId9"/>
    <p:sldId id="325" r:id="rId10"/>
    <p:sldId id="326" r:id="rId11"/>
    <p:sldId id="292" r:id="rId12"/>
    <p:sldId id="339" r:id="rId13"/>
    <p:sldId id="270" r:id="rId14"/>
    <p:sldId id="327" r:id="rId15"/>
    <p:sldId id="290" r:id="rId16"/>
    <p:sldId id="328" r:id="rId17"/>
    <p:sldId id="330" r:id="rId18"/>
    <p:sldId id="338" r:id="rId19"/>
    <p:sldId id="342" r:id="rId20"/>
    <p:sldId id="331" r:id="rId21"/>
    <p:sldId id="332" r:id="rId22"/>
    <p:sldId id="333" r:id="rId23"/>
    <p:sldId id="262" r:id="rId24"/>
    <p:sldId id="335" r:id="rId25"/>
    <p:sldId id="336" r:id="rId26"/>
    <p:sldId id="281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8F9F6"/>
    <a:srgbClr val="162540"/>
    <a:srgbClr val="065598"/>
    <a:srgbClr val="064D85"/>
    <a:srgbClr val="779EBD"/>
    <a:srgbClr val="00020F"/>
    <a:srgbClr val="00B0F0"/>
    <a:srgbClr val="061116"/>
    <a:srgbClr val="6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69801" autoAdjust="0"/>
  </p:normalViewPr>
  <p:slideViewPr>
    <p:cSldViewPr snapToGrid="0">
      <p:cViewPr varScale="1">
        <p:scale>
          <a:sx n="98" d="100"/>
          <a:sy n="98" d="100"/>
        </p:scale>
        <p:origin x="1098" y="9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1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1958-FDD7-4009-9713-B7D8AC8A0802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56FD-914A-41A4-ADED-9A723EDE2E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1D511-DFE5-4CA2-8AE6-DC35352D848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B72CF-2068-4FB5-B981-3BA37ED77D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>
                <a:latin typeface="Arial Black" panose="020B0A04020102020204" pitchFamily="34" charset="0"/>
              </a:rPr>
              <a:t>本质上，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算法的说明图，</a:t>
            </a:r>
            <a:endParaRPr lang="en-US" altLang="zh-CN" dirty="0"/>
          </a:p>
          <a:p>
            <a:r>
              <a:rPr lang="zh-CN" altLang="en-US" dirty="0"/>
              <a:t>技术架构图，</a:t>
            </a:r>
            <a:endParaRPr lang="en-US" altLang="zh-CN" dirty="0"/>
          </a:p>
          <a:p>
            <a:r>
              <a:rPr lang="zh-CN" altLang="en-US" dirty="0"/>
              <a:t>群体免疫算法图。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</a:t>
            </a:r>
            <a:r>
              <a:rPr lang="en-US" altLang="zh-CN" dirty="0"/>
              <a:t>roadmap</a:t>
            </a:r>
            <a:r>
              <a:rPr lang="zh-CN" altLang="en-US" dirty="0"/>
              <a:t>一而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落地</a:t>
            </a:r>
            <a:r>
              <a:rPr lang="en-US" altLang="zh-CN" dirty="0"/>
              <a:t>roadmap.</a:t>
            </a:r>
            <a:br>
              <a:rPr lang="en-US" altLang="zh-CN" dirty="0"/>
            </a:br>
            <a:r>
              <a:rPr lang="zh-CN" altLang="en-US" dirty="0"/>
              <a:t>把“裂变传播”独立出来一页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6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换成合规风控。有事件回答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44a056a79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44a056a79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vpn</a:t>
            </a:r>
            <a:r>
              <a:rPr lang="zh-CN" altLang="en-US" dirty="0"/>
              <a:t>如果可以以裂变方式被推广（即低成本方式），那么那些小微团队创作出来的小而美的应用，在我们这个平台也应该可以被很好的推广。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B72CF-2068-4FB5-B981-3BA37ED77D0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7_in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3690"/>
            <a:ext cx="12192000" cy="689232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5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rgbClr val="28282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5"/>
          <p:cNvGrpSpPr/>
          <p:nvPr/>
        </p:nvGrpSpPr>
        <p:grpSpPr>
          <a:xfrm>
            <a:off x="6129192" y="-1008791"/>
            <a:ext cx="8863921" cy="8875581"/>
            <a:chOff x="1190625" y="238125"/>
            <a:chExt cx="5174300" cy="5180300"/>
          </a:xfrm>
        </p:grpSpPr>
        <p:sp>
          <p:nvSpPr>
            <p:cNvPr id="139" name="Google Shape;139;p5"/>
            <p:cNvSpPr/>
            <p:nvPr/>
          </p:nvSpPr>
          <p:spPr>
            <a:xfrm>
              <a:off x="1190625" y="238125"/>
              <a:ext cx="3188225" cy="2001075"/>
            </a:xfrm>
            <a:custGeom>
              <a:avLst/>
              <a:gdLst/>
              <a:ahLst/>
              <a:cxnLst/>
              <a:rect l="l" t="t" r="r" b="b"/>
              <a:pathLst>
                <a:path w="12752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289550" y="3970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388475" y="5558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488900" y="714775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587825" y="8736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686750" y="103255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785675" y="119142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86125" y="1350325"/>
              <a:ext cx="3186725" cy="2001075"/>
            </a:xfrm>
            <a:custGeom>
              <a:avLst/>
              <a:gdLst/>
              <a:ahLst/>
              <a:cxnLst/>
              <a:rect l="l" t="t" r="r" b="b"/>
              <a:pathLst>
                <a:path w="127469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1985050" y="1509200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083975" y="16681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182900" y="1826975"/>
              <a:ext cx="3188250" cy="2002600"/>
            </a:xfrm>
            <a:custGeom>
              <a:avLst/>
              <a:gdLst/>
              <a:ahLst/>
              <a:cxnLst/>
              <a:rect l="l" t="t" r="r" b="b"/>
              <a:pathLst>
                <a:path w="127530" h="8010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283325" y="19858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382250" y="2144750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2481200" y="2303625"/>
              <a:ext cx="3188225" cy="2002600"/>
            </a:xfrm>
            <a:custGeom>
              <a:avLst/>
              <a:gdLst/>
              <a:ahLst/>
              <a:cxnLst/>
              <a:rect l="l" t="t" r="r" b="b"/>
              <a:pathLst>
                <a:path w="127529" h="80104" extrusionOk="0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580125" y="2462525"/>
              <a:ext cx="3188225" cy="2001100"/>
            </a:xfrm>
            <a:custGeom>
              <a:avLst/>
              <a:gdLst/>
              <a:ahLst/>
              <a:cxnLst/>
              <a:rect l="l" t="t" r="r" b="b"/>
              <a:pathLst>
                <a:path w="127529" h="80044" extrusionOk="0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680550" y="262140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779475" y="2780300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878400" y="2939175"/>
              <a:ext cx="3188250" cy="2001100"/>
            </a:xfrm>
            <a:custGeom>
              <a:avLst/>
              <a:gdLst/>
              <a:ahLst/>
              <a:cxnLst/>
              <a:rect l="l" t="t" r="r" b="b"/>
              <a:pathLst>
                <a:path w="12753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977325" y="3098075"/>
              <a:ext cx="3188250" cy="2001075"/>
            </a:xfrm>
            <a:custGeom>
              <a:avLst/>
              <a:gdLst/>
              <a:ahLst/>
              <a:cxnLst/>
              <a:rect l="l" t="t" r="r" b="b"/>
              <a:pathLst>
                <a:path w="127530" h="80043" extrusionOk="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077750" y="3256950"/>
              <a:ext cx="3186750" cy="2001100"/>
            </a:xfrm>
            <a:custGeom>
              <a:avLst/>
              <a:gdLst/>
              <a:ahLst/>
              <a:cxnLst/>
              <a:rect l="l" t="t" r="r" b="b"/>
              <a:pathLst>
                <a:path w="127470" h="80044" extrusionOk="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176700" y="3415850"/>
              <a:ext cx="3188225" cy="2002575"/>
            </a:xfrm>
            <a:custGeom>
              <a:avLst/>
              <a:gdLst/>
              <a:ahLst/>
              <a:cxnLst/>
              <a:rect l="l" t="t" r="r" b="b"/>
              <a:pathLst>
                <a:path w="127529" h="80103" extrusionOk="0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512675" y="2032325"/>
              <a:ext cx="593600" cy="370275"/>
            </a:xfrm>
            <a:custGeom>
              <a:avLst/>
              <a:gdLst/>
              <a:ahLst/>
              <a:cxnLst/>
              <a:rect l="l" t="t" r="r" b="b"/>
              <a:pathLst>
                <a:path w="23744" h="14811" extrusionOk="0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512675" y="2032325"/>
              <a:ext cx="239850" cy="149925"/>
            </a:xfrm>
            <a:custGeom>
              <a:avLst/>
              <a:gdLst/>
              <a:ahLst/>
              <a:cxnLst/>
              <a:rect l="l" t="t" r="r" b="b"/>
              <a:pathLst>
                <a:path w="9594" h="5997" extrusionOk="0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3495950" y="2032325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849700" y="2032325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203450" y="2119275"/>
              <a:ext cx="848425" cy="530625"/>
            </a:xfrm>
            <a:custGeom>
              <a:avLst/>
              <a:gdLst/>
              <a:ahLst/>
              <a:cxnLst/>
              <a:rect l="l" t="t" r="r" b="b"/>
              <a:pathLst>
                <a:path w="33937" h="21225" extrusionOk="0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557200" y="2339600"/>
              <a:ext cx="494675" cy="310300"/>
            </a:xfrm>
            <a:custGeom>
              <a:avLst/>
              <a:gdLst/>
              <a:ahLst/>
              <a:cxnLst/>
              <a:rect l="l" t="t" r="r" b="b"/>
              <a:pathLst>
                <a:path w="19787" h="12412" extrusionOk="0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14222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910950" y="2561450"/>
              <a:ext cx="140925" cy="88450"/>
            </a:xfrm>
            <a:custGeom>
              <a:avLst/>
              <a:gdLst/>
              <a:ahLst/>
              <a:cxnLst/>
              <a:rect l="l" t="t" r="r" b="b"/>
              <a:pathLst>
                <a:path w="5637" h="3538" extrusionOk="0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788475" y="2032325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512675" y="2032325"/>
              <a:ext cx="947350" cy="590600"/>
            </a:xfrm>
            <a:custGeom>
              <a:avLst/>
              <a:gdLst/>
              <a:ahLst/>
              <a:cxnLst/>
              <a:rect l="l" t="t" r="r" b="b"/>
              <a:pathLst>
                <a:path w="37894" h="23624" extrusionOk="0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830000" y="3666150"/>
              <a:ext cx="221875" cy="137925"/>
            </a:xfrm>
            <a:custGeom>
              <a:avLst/>
              <a:gdLst/>
              <a:ahLst/>
              <a:cxnLst/>
              <a:rect l="l" t="t" r="r" b="b"/>
              <a:pathLst>
                <a:path w="8875" h="5517" extrusionOk="0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476250" y="3444325"/>
              <a:ext cx="575625" cy="359750"/>
            </a:xfrm>
            <a:custGeom>
              <a:avLst/>
              <a:gdLst/>
              <a:ahLst/>
              <a:cxnLst/>
              <a:rect l="l" t="t" r="r" b="b"/>
              <a:pathLst>
                <a:path w="23025" h="14390" extrusionOk="0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122525" y="3223975"/>
              <a:ext cx="929350" cy="580100"/>
            </a:xfrm>
            <a:custGeom>
              <a:avLst/>
              <a:gdLst/>
              <a:ahLst/>
              <a:cxnLst/>
              <a:rect l="l" t="t" r="r" b="b"/>
              <a:pathLst>
                <a:path w="37174" h="23204" extrusionOk="0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76877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415025" y="3186500"/>
              <a:ext cx="1025275" cy="617575"/>
            </a:xfrm>
            <a:custGeom>
              <a:avLst/>
              <a:gdLst/>
              <a:ahLst/>
              <a:cxnLst/>
              <a:rect l="l" t="t" r="r" b="b"/>
              <a:pathLst>
                <a:path w="41011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061275" y="3186500"/>
              <a:ext cx="1025300" cy="617575"/>
            </a:xfrm>
            <a:custGeom>
              <a:avLst/>
              <a:gdLst/>
              <a:ahLst/>
              <a:cxnLst/>
              <a:rect l="l" t="t" r="r" b="b"/>
              <a:pathLst>
                <a:path w="41012" h="24703" extrusionOk="0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709025" y="3186500"/>
              <a:ext cx="1023800" cy="617575"/>
            </a:xfrm>
            <a:custGeom>
              <a:avLst/>
              <a:gdLst/>
              <a:ahLst/>
              <a:cxnLst/>
              <a:rect l="l" t="t" r="r" b="b"/>
              <a:pathLst>
                <a:path w="40952" h="24703" extrusionOk="0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512675" y="3186500"/>
              <a:ext cx="866400" cy="541150"/>
            </a:xfrm>
            <a:custGeom>
              <a:avLst/>
              <a:gdLst/>
              <a:ahLst/>
              <a:cxnLst/>
              <a:rect l="l" t="t" r="r" b="b"/>
              <a:pathLst>
                <a:path w="34656" h="21646" extrusionOk="0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12675" y="3186500"/>
              <a:ext cx="512650" cy="320800"/>
            </a:xfrm>
            <a:custGeom>
              <a:avLst/>
              <a:gdLst/>
              <a:ahLst/>
              <a:cxnLst/>
              <a:rect l="l" t="t" r="r" b="b"/>
              <a:pathLst>
                <a:path w="20506" h="12832" extrusionOk="0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512675" y="3186500"/>
              <a:ext cx="158900" cy="100450"/>
            </a:xfrm>
            <a:custGeom>
              <a:avLst/>
              <a:gdLst/>
              <a:ahLst/>
              <a:cxnLst/>
              <a:rect l="l" t="t" r="r" b="b"/>
              <a:pathLst>
                <a:path w="6356" h="4018" extrusionOk="0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415611" y="78661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48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415600" y="4040067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3733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82" name="Google Shape;182;p5"/>
          <p:cNvCxnSpPr/>
          <p:nvPr/>
        </p:nvCxnSpPr>
        <p:spPr>
          <a:xfrm>
            <a:off x="5570400" y="3816967"/>
            <a:ext cx="1051200" cy="0"/>
          </a:xfrm>
          <a:prstGeom prst="straightConnector1">
            <a:avLst/>
          </a:prstGeom>
          <a:noFill/>
          <a:ln w="9525" cap="flat" cmpd="sng">
            <a:solidFill>
              <a:srgbClr val="FF186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461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_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生物科技动态led背景 (1)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1" cy="6857999"/>
          </a:xfrm>
          <a:prstGeom prst="rect">
            <a:avLst/>
          </a:prstGeom>
        </p:spPr>
      </p:pic>
      <p:pic>
        <p:nvPicPr>
          <p:cNvPr id="2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-2" y="0"/>
            <a:ext cx="12192002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Blank - Dark">
    <p:bg>
      <p:bgPr>
        <a:solidFill>
          <a:srgbClr val="282828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36162" cy="6842821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8238" y="-15181"/>
            <a:ext cx="12336162" cy="6858000"/>
          </a:xfrm>
          <a:prstGeom prst="rect">
            <a:avLst/>
          </a:prstGeom>
          <a:solidFill>
            <a:srgbClr val="162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_b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47282"/>
            <a:ext cx="12192001" cy="7005282"/>
          </a:xfrm>
          <a:prstGeom prst="rect">
            <a:avLst/>
          </a:prstGeom>
        </p:spPr>
      </p:pic>
      <p:pic>
        <p:nvPicPr>
          <p:cNvPr id="6" name="9205">
            <a:hlinkClick r:id="" action="ppaction://media"/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8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543" y="-1999343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73641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162540">
                  <a:alpha val="0"/>
                </a:srgbClr>
              </a:gs>
              <a:gs pos="100000">
                <a:srgbClr val="1625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bg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wave sounds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7175" y="-60960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4" y="-82301"/>
            <a:ext cx="6940301" cy="69403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33689"/>
            <a:ext cx="12192000" cy="6891689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4;p29">
            <a:extLst>
              <a:ext uri="{FF2B5EF4-FFF2-40B4-BE49-F238E27FC236}">
                <a16:creationId xmlns:a16="http://schemas.microsoft.com/office/drawing/2014/main" id="{9B18274A-E1EC-424D-BCD3-EFB000AC1B3E}"/>
              </a:ext>
            </a:extLst>
          </p:cNvPr>
          <p:cNvSpPr txBox="1">
            <a:spLocks/>
          </p:cNvSpPr>
          <p:nvPr/>
        </p:nvSpPr>
        <p:spPr>
          <a:xfrm>
            <a:off x="4333994" y="1590896"/>
            <a:ext cx="7693704" cy="117186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Web3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先锋</a:t>
            </a:r>
            <a:endParaRPr lang="en-US" altLang="zh-CN" sz="4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--</a:t>
            </a:r>
            <a:r>
              <a:rPr lang="zh-CN" alt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抗审查的推广即挖矿</a:t>
            </a:r>
          </a:p>
        </p:txBody>
      </p:sp>
      <p:sp>
        <p:nvSpPr>
          <p:cNvPr id="8" name="Google Shape;913;p29">
            <a:extLst>
              <a:ext uri="{FF2B5EF4-FFF2-40B4-BE49-F238E27FC236}">
                <a16:creationId xmlns:a16="http://schemas.microsoft.com/office/drawing/2014/main" id="{3D531DCD-8E21-4750-89D5-6B1F1A5CA327}"/>
              </a:ext>
            </a:extLst>
          </p:cNvPr>
          <p:cNvSpPr txBox="1">
            <a:spLocks/>
          </p:cNvSpPr>
          <p:nvPr/>
        </p:nvSpPr>
        <p:spPr>
          <a:xfrm>
            <a:off x="4333994" y="4712883"/>
            <a:ext cx="3988400" cy="16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潘晓丰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wbug@163.com</a:t>
            </a:r>
          </a:p>
          <a:p>
            <a:pPr>
              <a:spcBef>
                <a:spcPts val="2133"/>
              </a:spcBef>
            </a:pPr>
            <a:r>
              <a:rPr lang="zh-CN" altLang="en-US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获取帮助</a:t>
            </a:r>
            <a:r>
              <a:rPr lang="en-US" altLang="zh-CN" sz="1867" dirty="0">
                <a:solidFill>
                  <a:schemeClr val="bg2">
                    <a:lumMod val="9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: -</a:t>
            </a:r>
            <a:endParaRPr lang="zh-CN" altLang="en-US" sz="1867" dirty="0">
              <a:solidFill>
                <a:schemeClr val="bg2">
                  <a:lumMod val="9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Aft>
                <a:spcPts val="2133"/>
              </a:spcAft>
            </a:pPr>
            <a:endParaRPr lang="zh-CN" altLang="en-US" sz="1867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Google Shape;915;p29">
            <a:extLst>
              <a:ext uri="{FF2B5EF4-FFF2-40B4-BE49-F238E27FC236}">
                <a16:creationId xmlns:a16="http://schemas.microsoft.com/office/drawing/2014/main" id="{6E683A6B-CE67-412D-B16F-291D0437D41F}"/>
              </a:ext>
            </a:extLst>
          </p:cNvPr>
          <p:cNvSpPr txBox="1"/>
          <p:nvPr/>
        </p:nvSpPr>
        <p:spPr>
          <a:xfrm>
            <a:off x="4333994" y="2589683"/>
            <a:ext cx="53868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扎根于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Web3/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Filecoin</a:t>
            </a:r>
            <a:r>
              <a:rPr lang="en-US" sz="2800" dirty="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/</a:t>
            </a:r>
            <a:r>
              <a:rPr lang="en-US" sz="2800" dirty="0" err="1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rPr>
              <a:t>ipfs</a:t>
            </a:r>
            <a:endParaRPr sz="2800" dirty="0">
              <a:solidFill>
                <a:srgbClr val="B4B5B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CC8E83-C67F-463E-8BD9-8DA68D67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53" y="2548711"/>
            <a:ext cx="1084744" cy="1084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54E75-22EF-400A-9338-07A66449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6" y="2632109"/>
            <a:ext cx="906255" cy="8360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0F88D1-075B-4647-A43A-9165E324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2" y="2632109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206492"/>
            <a:ext cx="12249150" cy="16230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7129" y="4368800"/>
            <a:ext cx="11236823" cy="1436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除了常规的，我们会把的应用使用</a:t>
            </a:r>
            <a:r>
              <a:rPr lang="en-US" altLang="zh-CN"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filecon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ipfs保存，同时把对应的CID/Hash存证于区块链外，在这里：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引入“群体免疫”设计， 我们并不保证每一个都是正确的，但我们可以保证被“套壳”那个会很快被发现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使用机密算计算来证明节点是否存在传播套壳APP行为，为处罚提供可验证的证明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770" y="669925"/>
            <a:ext cx="52724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在这些触目惊心的报告背后，对于一个去中心化激励传播的应用，未来假冒与套壳的恶意者数量可想而知。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那我们如何在去中化的传播中保证我们应用不被套壳呢？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6AA50-32EF-4C92-90CC-9132E3DE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3293"/>
            <a:ext cx="5647539" cy="36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6" grpId="0"/>
      <p:bldP spid="6" grpId="1"/>
      <p:bldP spid="6" grpId="2"/>
      <p:bldP spid="6" grpId="3"/>
      <p:bldP spid="6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（拒绝任何中心化）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8536" y="4219115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传播激励算法：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4347070" y="4224354"/>
            <a:ext cx="7530465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不用短信来验证用户， 暂时不基于注册来激励用户，而是采用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“利息”激励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就是下级用户产生的</a:t>
            </a:r>
            <a:r>
              <a:rPr lang="zh-CN" altLang="en-US" sz="14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资产“利息”会逐级反馈给上级推荐者</a:t>
            </a:r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。同时算法也考虑了用户故意把给自己增加“上级”来截留“利息”这种行为。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709675" y="443136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748536" y="5253523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抵押算法：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4346435" y="5246258"/>
            <a:ext cx="7531100" cy="8667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为了防止柠檬市场，在我们平台分享的应用都需要一些起抵押，我们希望这种抵押是可以交易的，比如用户看好某个应用可以“买入”他的抵押，不看好可以卖出。（暂时这个算法还没提上日程）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758042" y="536149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802683" y="1871164"/>
            <a:ext cx="2859405" cy="5715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技术架构：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4346435" y="1762379"/>
            <a:ext cx="7530465" cy="21578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我们拒绝任何中心化技术框架(只有这样，我们自身才有最顽强的生命力)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1，Substrate3独立链，并在pallet里实现传播即挖矿。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（如果有机会，会加入波卡的平行链）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2，用IPFS为整个应用存储层，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存储包括但不限于：自身APP、推荐或共享的APP，推荐页面本身等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3，使用NFT映射VPN，实现VPN的共享与交易。     </a:t>
            </a: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4，内置基于IPFS的个人网盘（尚在规划中）。</a:t>
            </a:r>
            <a:endParaRPr lang="en-US" altLang="zh-CN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</a:t>
            </a:r>
            <a:endParaRPr lang="zh-CN" altLang="en-US" sz="1400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753845" y="2258184"/>
            <a:ext cx="511175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bldLvl="0" animBg="1"/>
      <p:bldP spid="25" grpId="0" bldLvl="0" animBg="1"/>
      <p:bldP spid="33" grpId="0" bldLvl="0" animBg="1"/>
      <p:bldP spid="34" grpId="0" bldLvl="0" animBg="1"/>
      <p:bldP spid="37" grpId="0" bldLvl="0" animBg="1"/>
      <p:bldP spid="38" grpId="0" bldLvl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683" y="474050"/>
            <a:ext cx="3898824" cy="11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算法与技术框架</a:t>
            </a:r>
            <a:r>
              <a:rPr lang="en-US" altLang="zh-CN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（抗审查推广即挖矿平台框架）</a:t>
            </a:r>
            <a:endParaRPr lang="en-US" altLang="zh-CN" sz="2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5746DF-A9C6-47A0-BB93-36E7DB2B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8" y="1645076"/>
            <a:ext cx="10101344" cy="4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42202" y="3007999"/>
            <a:ext cx="264271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PART-03</a:t>
            </a:r>
          </a:p>
          <a:p>
            <a:pPr algn="l">
              <a:lnSpc>
                <a:spcPct val="100000"/>
              </a:lnSpc>
            </a:pPr>
            <a:r>
              <a:rPr lang="zh-CN" altLang="en-US" sz="4500" dirty="0">
                <a:solidFill>
                  <a:schemeClr val="bg1"/>
                </a:solidFill>
                <a:sym typeface="+mn-lt"/>
              </a:rPr>
              <a:t>项目落地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2464384"/>
            <a:ext cx="1742105" cy="2097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1157" y="1460063"/>
            <a:ext cx="9140644" cy="255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但我们从哪开始落地</a:t>
            </a:r>
          </a:p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答案一：“</a:t>
            </a:r>
            <a:r>
              <a:rPr lang="zh-CN" alt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VPN淘宝”—-赚钱+用户积累</a:t>
            </a: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因为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用户的比较高的重性，集成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即能方便了用户，也为我们初期运营提供切入点。</a:t>
            </a:r>
          </a:p>
          <a:p>
            <a:pPr algn="l">
              <a:lnSpc>
                <a:spcPct val="120000"/>
              </a:lnSpc>
            </a:pPr>
            <a:endParaRPr lang="en-US" altLang="zh-CN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108" y="630950"/>
            <a:ext cx="6343403" cy="77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我们能用VPN赚钱的原因：</a:t>
            </a:r>
          </a:p>
        </p:txBody>
      </p:sp>
      <p:sp>
        <p:nvSpPr>
          <p:cNvPr id="10" name="椭圆 9"/>
          <p:cNvSpPr/>
          <p:nvPr/>
        </p:nvSpPr>
        <p:spPr>
          <a:xfrm>
            <a:off x="826323" y="1940864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20748" y="1968885"/>
            <a:ext cx="5576737" cy="923330"/>
            <a:chOff x="1358754" y="2433834"/>
            <a:chExt cx="5576737" cy="923330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358754" y="27020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971675" y="2433834"/>
              <a:ext cx="4963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与传统VPN相比，抗审查环境下的激励推广可以获取更多的用户，省广告费。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（况且很多地区VPN的广告本身就是受限的）</a:t>
              </a:r>
            </a:p>
          </p:txBody>
        </p:sp>
      </p:grpSp>
      <p:sp>
        <p:nvSpPr>
          <p:cNvPr id="22" name="椭圆 21"/>
          <p:cNvSpPr/>
          <p:nvPr/>
        </p:nvSpPr>
        <p:spPr>
          <a:xfrm>
            <a:off x="826323" y="3255912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20748" y="3205193"/>
            <a:ext cx="5716830" cy="646331"/>
            <a:chOff x="1358754" y="3421894"/>
            <a:chExt cx="5716830" cy="646331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358754" y="37688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971675" y="3421894"/>
              <a:ext cx="5103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与传统VPN相比，我们不需要客服。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（推广人可兼任客服</a:t>
              </a:r>
              <a:r>
                <a:rPr lang="en-US" altLang="zh-CN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我们会建设好各种互助群）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826323" y="4543649"/>
            <a:ext cx="594425" cy="594425"/>
          </a:xfrm>
          <a:prstGeom prst="ellipse">
            <a:avLst/>
          </a:prstGeom>
          <a:solidFill>
            <a:srgbClr val="00B0F0"/>
          </a:solidFill>
          <a:ln w="1270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endParaRPr lang="en-US" sz="280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420748" y="4543731"/>
            <a:ext cx="3885076" cy="645160"/>
            <a:chOff x="1358754" y="4539495"/>
            <a:chExt cx="3885076" cy="645160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1358754" y="4835657"/>
              <a:ext cx="574821" cy="1937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087880" y="4539495"/>
              <a:ext cx="31559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VPN实现盈利的空间比较大。</a:t>
              </a:r>
            </a:p>
            <a:p>
              <a:pPr algn="l"/>
              <a:r>
                <a:rPr lang="zh-CN" altLang="en-US" dirty="0">
                  <a:solidFill>
                    <a:srgbClr val="00B0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(详细VPN的精打细算）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DBDA5E-9CFC-4A47-94AF-9B42473A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83" y="1555054"/>
            <a:ext cx="4559692" cy="3994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10" grpId="0" animBg="1"/>
      <p:bldP spid="22" grpId="0" animBg="1"/>
      <p:bldP spid="26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4719" y="947388"/>
            <a:ext cx="6728124" cy="60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VPN市场很大，即能赚钱也能积累用户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6326505" y="1885950"/>
            <a:ext cx="4977130" cy="3467100"/>
          </a:xfrm>
          <a:prstGeom prst="roundRect">
            <a:avLst>
              <a:gd name="adj" fmla="val 10939"/>
            </a:avLst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7896" y="1908157"/>
            <a:ext cx="4927600" cy="453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全球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市场将于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2027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年达到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1075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亿美元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b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平均每年</a:t>
            </a:r>
            <a:r>
              <a:rPr lang="en-US" altLang="zh-CN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17.2%</a:t>
            </a:r>
            <a:r>
              <a:rPr lang="zh-CN" altLang="en-US" sz="16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的增速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在增长。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研究了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个国家的互联网，只有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个可以认为是自由的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中东、非洲与亚太都是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的高使用区。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2/3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的担心数据隐。，美国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1/2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使用者认为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的使用让他们获得更好的数据隐私。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64%VPN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用户的使用移动端，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62%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桌面，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8%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路由器。其中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36%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每天使用，</a:t>
            </a:r>
            <a:r>
              <a:rPr lang="en-US" altLang="zh-CN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41%</a:t>
            </a:r>
            <a:r>
              <a:rPr lang="zh-CN" altLang="en-US" sz="1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每周使用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，其它都是很少使用。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在以下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个国家，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是严格禁止的：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Belarus, China, Iran, Iraq, North Korea, Oman, Russia, Turkey, Turkmenistan, and the UAE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7956" y="5608407"/>
            <a:ext cx="3733714" cy="722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sz="12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注：来自</a:t>
            </a:r>
            <a:r>
              <a:rPr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 </a:t>
            </a:r>
            <a:endParaRPr lang="en-US" sz="12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https://www.comparitech.com/vpn/vpn-statistics/</a:t>
            </a:r>
          </a:p>
          <a:p>
            <a:pPr>
              <a:lnSpc>
                <a:spcPct val="120000"/>
              </a:lnSpc>
            </a:pPr>
            <a:r>
              <a:rPr sz="11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https://www.163.com/dy/article/EVEFLTS40511ALHJ.html</a:t>
            </a:r>
            <a:endParaRPr sz="11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2" grpId="4"/>
          <p:bldP spid="3" grpId="0" bldLvl="0" animBg="1"/>
          <p:bldP spid="4" grpId="0"/>
          <p:bldP spid="5" grpId="0" bldLvl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135" y="1595045"/>
            <a:ext cx="11238865" cy="457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给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提供者算一笔账：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1，每天3小时，月入1W。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（一个月100G，每月12块钱：67%的销售量，毛利润是130%，月入1W收入需要维护180台机器）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	（一个月200G，每月20块钱：67%的销售量，毛利润是：97%）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2，不用推广负责，只需要提供好你的VPN机器，但必需提供一天需要提供100M浏量。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不需要客服，给出一些免费流量，别人邦你推广，同时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他们自己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组成圈子充当客服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3，收入可以通过交易所直接提现。（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把我们的币换成以太坊，再换成法币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4，无风险，你可以用以太坊去买VPN机器。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以上计算基于如下调研：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机器实际价格，目前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的销售价格，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付费比例，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使用频率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流量</a:t>
            </a:r>
            <a:r>
              <a:rPr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E3F8DE-EE6A-42C9-BF08-B1555F242B4D}"/>
              </a:ext>
            </a:extLst>
          </p:cNvPr>
          <p:cNvSpPr txBox="1"/>
          <p:nvPr/>
        </p:nvSpPr>
        <p:spPr>
          <a:xfrm>
            <a:off x="3099752" y="518763"/>
            <a:ext cx="59924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项目落地-VPN的精打细算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5" grpId="0"/>
      <p:bldP spid="5" grpId="1"/>
      <p:bldP spid="5" grpId="2"/>
      <p:bldP spid="5" grpId="3"/>
      <p:bldP spid="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4920" y="654050"/>
            <a:ext cx="10234930" cy="5528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从哪开始落地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答案二：落地“裂变传播”还需要的基础：趣味</a:t>
            </a:r>
            <a:r>
              <a:rPr lang="en-US" altLang="zh-CN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价值</a:t>
            </a:r>
            <a:endParaRPr lang="en-US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各地区政策差异而不能正常传播的应用（包括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应用），都因我们提供了一个抗审查的环境，会随我们平台在用户间正常传播（私人推荐应用以群组传播为主，会结合</a:t>
            </a:r>
            <a:r>
              <a:rPr lang="en-US" altLang="zh-CN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telegram, </a:t>
            </a:r>
            <a:r>
              <a:rPr lang="en-US" altLang="zh-CN" sz="14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nmobile</a:t>
            </a:r>
            <a:r>
              <a:rPr lang="zh-CN" altLang="en-US" sz="14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等应用）。</a:t>
            </a: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br>
              <a:rPr 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</a:br>
            <a:r>
              <a:rPr lang="zh-CN" altLang="en-US" sz="20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有趣味：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抗审查环境下用户间传播应用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内容，更有趣味性，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是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</a:t>
            </a:r>
            <a:r>
              <a:rPr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r>
              <a:rPr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”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基础</a:t>
            </a:r>
            <a:endParaRPr lang="en-US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有价值：</a:t>
            </a:r>
            <a:r>
              <a:rPr lang="en-US" altLang="zh-CN" sz="2000" dirty="0" err="1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交易中发布</a:t>
            </a:r>
            <a:r>
              <a:rPr lang="en-US" altLang="zh-CN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VPN</a:t>
            </a:r>
            <a:r>
              <a:rPr lang="zh-CN" altLang="en-US" sz="20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的时候需要抵押，就为用户资产提供了价值基础，也是“裂变传播”基础</a:t>
            </a:r>
            <a:endParaRPr lang="en-US" altLang="zh-CN" sz="20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endParaRPr lang="zh-CN" altLang="en-US" sz="14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9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049" y="1761620"/>
            <a:ext cx="10506043" cy="274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项目落地总结：</a:t>
            </a: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en-US" altLang="zh-CN" sz="3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的大市场完成“赚钱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用户积累” 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（同时也是资产的价格保障）</a:t>
            </a:r>
            <a:endParaRPr lang="en-US" altLang="zh-CN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利用抗审查环境下的用户优质的分享奠定“裂变传播”的基础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3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97255" y="2159270"/>
            <a:ext cx="2800767" cy="3353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项目背景与需求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项目技术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项目落地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合规风控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界面展示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1525" y="1473884"/>
            <a:ext cx="3344762" cy="83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700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68F9F6"/>
                </a:solidFill>
                <a:latin typeface="+mn-ea"/>
                <a:ea typeface="+mn-ea"/>
                <a:sym typeface="+mn-lt"/>
              </a:rPr>
              <a:t>CONTENTS</a:t>
            </a:r>
            <a:endParaRPr lang="en-US" sz="4400" b="1" dirty="0">
              <a:solidFill>
                <a:srgbClr val="68F9F6"/>
              </a:solidFill>
              <a:latin typeface="+mn-ea"/>
              <a:ea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93354" y="7001176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28023" y="1801368"/>
            <a:ext cx="1627632" cy="1627632"/>
          </a:xfrm>
          <a:prstGeom prst="ellipse">
            <a:avLst/>
          </a:prstGeom>
          <a:solidFill>
            <a:srgbClr val="06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3471" y="2198563"/>
            <a:ext cx="1316736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400" b="1" dirty="0">
                <a:solidFill>
                  <a:srgbClr val="68F9F6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8608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4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uiExpand="1" build="allAtOnce"/>
          <p:bldP spid="3" grpId="0"/>
          <p:bldP spid="3" grpId="1"/>
          <p:bldP spid="3" grpId="2"/>
          <p:bldP spid="3" grpId="3"/>
          <p:bldP spid="3" grpId="4"/>
          <p:bldP spid="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84450" y="2773288"/>
            <a:ext cx="346761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PART-04</a:t>
            </a:r>
          </a:p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sym typeface="+mn-lt"/>
              </a:rPr>
              <a:t>合规风控（初期）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6" y="2477249"/>
            <a:ext cx="1690741" cy="2150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2273300" y="1872173"/>
            <a:ext cx="8141560" cy="13398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9726" y="1683042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前期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79726" y="4167357"/>
            <a:ext cx="1602948" cy="1602948"/>
          </a:xfrm>
          <a:prstGeom prst="ellipse">
            <a:avLst/>
          </a:prstGeom>
          <a:solidFill>
            <a:srgbClr val="00B0F0"/>
          </a:solidFill>
          <a:ln w="190500">
            <a:solidFill>
              <a:srgbClr val="00B0F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中后期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273300" y="4456429"/>
            <a:ext cx="8141560" cy="95214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4157" y="1974367"/>
            <a:ext cx="503214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重点在拥抱区块链发展的国家范围内合规发展，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坚持内容的用户所在国家的合规性，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合理保护用户隐私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44157" y="4575323"/>
            <a:ext cx="3185487" cy="10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去中心化社区主导项目发展，</a:t>
            </a:r>
            <a:endParaRPr lang="en-US" altLang="zh-CN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运维团队提供部分技术支持</a:t>
            </a:r>
          </a:p>
          <a:p>
            <a:pPr algn="l">
              <a:lnSpc>
                <a:spcPct val="120000"/>
              </a:lnSpc>
            </a:pPr>
            <a:endParaRPr lang="zh-CN" altLang="en-US" dirty="0">
              <a:solidFill>
                <a:srgbClr val="68F9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bldLvl="0" animBg="1"/>
      <p:bldP spid="12" grpId="0" bldLvl="0" animBg="1"/>
      <p:bldP spid="14" grpId="0" bldLvl="0" animBg="1"/>
      <p:bldP spid="18" grpId="0"/>
      <p:bldP spid="19" grpId="0"/>
      <p:bldP spid="3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96107" y="2600146"/>
            <a:ext cx="297688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PART-05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演示界面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94" y="2575827"/>
            <a:ext cx="1665487" cy="1994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DDC70-ED0F-4321-AE41-B9093A90A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1" y="552395"/>
            <a:ext cx="2910279" cy="630560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92" y="552395"/>
            <a:ext cx="2910279" cy="63056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" y="114300"/>
            <a:ext cx="3165231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12" y="552397"/>
            <a:ext cx="2910279" cy="63056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D34EB9-5CAF-4D45-8942-03633675E055}"/>
              </a:ext>
            </a:extLst>
          </p:cNvPr>
          <p:cNvSpPr txBox="1"/>
          <p:nvPr/>
        </p:nvSpPr>
        <p:spPr>
          <a:xfrm flipH="1">
            <a:off x="1101259" y="5348125"/>
            <a:ext cx="10299945" cy="10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图分别是：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，应用列表，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，推荐奖励，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选择与使用，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，账户与转账。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（各图右上角“飞机图形”即为</a:t>
            </a:r>
            <a:r>
              <a:rPr lang="en-US" altLang="zh-CN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开关）</a:t>
            </a:r>
            <a:endParaRPr lang="en-US" altLang="zh-CN" dirty="0">
              <a:solidFill>
                <a:srgbClr val="C00000"/>
              </a:solidFill>
              <a:highlight>
                <a:srgbClr val="E6E6E6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highlight>
                  <a:srgbClr val="E6E6E6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项目进度：所有基础流程与核心功能都已经开发完毕。目前正在局部试用中！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06415" y="177800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360" y="856615"/>
            <a:ext cx="11238865" cy="510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 </a:t>
            </a:r>
            <a:r>
              <a:rPr sz="16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潘晓丰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：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14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年互联网技术经验，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7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擅长中心化分布式存储平台及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P2P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网络（流媒体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/IM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）系统架构。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曾任职联想企业云存储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视频监控的架构师、恒昌首席架构师等职位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2，李乙平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上海理工大学计算机科学与技术学士</a:t>
            </a:r>
            <a:r>
              <a:rPr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  <a:endParaRPr lang="en-US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13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年开发经验，技术领域覆盖区块链，文件系统，物联网等</a:t>
            </a:r>
            <a:endParaRPr lang="en-US" altLang="zh-CN"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拥有区块链专利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篇，联盟链领域技术专家。曾担任卓钢链联盟链架构师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年区块链技术研究积累，资深黑客松参与者</a:t>
            </a:r>
            <a:endParaRPr sz="16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21913" y="104835"/>
            <a:ext cx="119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团队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6020" y="837503"/>
            <a:ext cx="11553986" cy="542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xiangshun</a:t>
            </a:r>
            <a:endParaRPr lang="zh-CN" alt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中南财经政法大学金融工程硕士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区块链及金融软件技术研究员，精通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Fabric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的底层技术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持有区块链技术授权专利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件，深度研究区块链的共识算法和跨链技术</a:t>
            </a:r>
          </a:p>
          <a:p>
            <a:pPr indent="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4，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涵子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国防科技大学控制科学与工程硕士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隐私计算及区块链技术研究员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intel </a:t>
            </a:r>
            <a:r>
              <a:rPr lang="en-US" altLang="zh-CN" sz="1600" kern="800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sgx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substrate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开发者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5， Emma</a:t>
            </a: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北京大学心理学硕士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区块链社区运营负责人</a:t>
            </a:r>
            <a:endParaRPr lang="en-US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精通项目管理、运营体系搭建</a:t>
            </a:r>
            <a:endParaRPr lang="en-US" altLang="zh-CN"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曾任五百强外企</a:t>
            </a:r>
            <a:r>
              <a:rPr lang="en-US" altLang="zh-CN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HRIS</a:t>
            </a:r>
            <a:r>
              <a:rPr lang="zh-CN" altLang="en-US" sz="1600" kern="8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及流程创新经理</a:t>
            </a:r>
            <a:endParaRPr sz="1600" kern="800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3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Questions?</a:t>
            </a:r>
            <a:endParaRPr dirty="0"/>
          </a:p>
        </p:txBody>
      </p:sp>
      <p:sp>
        <p:nvSpPr>
          <p:cNvPr id="1092" name="Google Shape;1092;p54"/>
          <p:cNvSpPr txBox="1">
            <a:spLocks noGrp="1"/>
          </p:cNvSpPr>
          <p:nvPr>
            <p:ph type="subTitle" idx="1"/>
          </p:nvPr>
        </p:nvSpPr>
        <p:spPr>
          <a:xfrm>
            <a:off x="221500" y="4023900"/>
            <a:ext cx="11360800" cy="15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3200" dirty="0">
                <a:solidFill>
                  <a:srgbClr val="F1F3F2"/>
                </a:solidFill>
              </a:rPr>
              <a:t>  </a:t>
            </a:r>
            <a:r>
              <a:rPr lang="en-US" sz="3200" dirty="0">
                <a:solidFill>
                  <a:srgbClr val="F1F3F2"/>
                </a:solidFill>
              </a:rPr>
              <a:t>Web3-Pioneer</a:t>
            </a:r>
            <a:endParaRPr lang="en" sz="3200" dirty="0">
              <a:solidFill>
                <a:srgbClr val="F1F3F2"/>
              </a:solidFill>
            </a:endParaRPr>
          </a:p>
          <a:p>
            <a:pPr marL="0" indent="0"/>
            <a:r>
              <a:rPr lang="zh-CN" altLang="en-US" sz="3200" dirty="0"/>
              <a:t>抗审查的推广即挖矿</a:t>
            </a:r>
            <a:endParaRPr sz="2400" dirty="0">
              <a:solidFill>
                <a:srgbClr val="F1F3F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429AA-F9A7-4D91-8573-E8E0B606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72" y="5389187"/>
            <a:ext cx="1084744" cy="108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9D8D2D-5095-4F94-BCAF-C473B3B5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65" y="5472585"/>
            <a:ext cx="906255" cy="8360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CF69C9-41F1-4E0B-B473-5E98B72C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61" y="5472585"/>
            <a:ext cx="836003" cy="8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1568" y="2491369"/>
            <a:ext cx="6050280" cy="187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PART-01</a:t>
            </a:r>
          </a:p>
          <a:p>
            <a:pPr algn="l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sym typeface="+mn-lt"/>
              </a:rPr>
              <a:t>项目背景与需求</a:t>
            </a:r>
            <a:endParaRPr lang="en-US" altLang="zh-CN" sz="6600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87" y="2252130"/>
            <a:ext cx="837476" cy="2355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630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C1DA31A-FFA8-4219-81AB-045D8C8E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94" y="1517650"/>
            <a:ext cx="5972175" cy="417195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59724" y="1397000"/>
            <a:ext cx="5054600" cy="4292600"/>
          </a:xfrm>
          <a:prstGeom prst="roundRect">
            <a:avLst>
              <a:gd name="adj" fmla="val 10158"/>
            </a:avLst>
          </a:prstGeom>
          <a:solidFill>
            <a:srgbClr val="00B0F0">
              <a:alpha val="14902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4463" y="1619250"/>
            <a:ext cx="15544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6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62853" y="2537460"/>
            <a:ext cx="4457700" cy="240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随着区块链等相关技术发展，一个用户自主撑控的数字网络世界(Web3)慢慢成型。大家都在完善这个生态，比如波卡能解决这个世界“计算”的问题，Filecoin能解决“存储”的问题，类似DeeperNet，NKN正在解决“网络”问题，还有DID解决身份等等。</a:t>
            </a:r>
          </a:p>
        </p:txBody>
      </p:sp>
      <p:sp>
        <p:nvSpPr>
          <p:cNvPr id="6" name="矩形 5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25400" y="71247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1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" grpId="1"/>
      <p:bldP spid="2" grpId="2"/>
      <p:bldP spid="2" grpId="3"/>
      <p:bldP spid="2" grpId="4"/>
      <p:bldP spid="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2319812"/>
            <a:ext cx="5041402" cy="50414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2665" y="599099"/>
            <a:ext cx="11184556" cy="184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我们团队致力于</a:t>
            </a:r>
            <a:r>
              <a:rPr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Web3“应用”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sz="24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普通用户</a:t>
            </a: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的到达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解决因以下原因形成的推广难问题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1，很多地区的有政策限制，宣传受限制，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普通的互联网用户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很难获知Web3的应用。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2，Web3类APP上不了应用市场，Web3类的应用会受到网络限制及DNS污染。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应用缺乏审核，未来会形成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柠檬（次品）市场问题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应用或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主动或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被迫</a:t>
            </a:r>
            <a:r>
              <a:rPr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进行一些病毒与恶意链接的传播</a:t>
            </a:r>
            <a:r>
              <a:rPr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721500"/>
            <a:ext cx="12249150" cy="15240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5599" y="4179937"/>
            <a:ext cx="1452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解决</a:t>
            </a:r>
          </a:p>
          <a:p>
            <a:pPr algn="ctr"/>
            <a:r>
              <a:rPr lang="zh-CN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方式</a:t>
            </a:r>
            <a:endParaRPr lang="zh-CN" sz="36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5" y="4587012"/>
            <a:ext cx="1422854" cy="14228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0811" y="3073353"/>
            <a:ext cx="4667250" cy="169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+mj-lt"/>
              <a:buNone/>
            </a:pPr>
            <a:r>
              <a:rPr lang="zh-CN" altLang="en-US" sz="24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一个APP：集成分布式VPN与Web3内容推荐，实现抗审查的传播即挖矿。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1DC238-03E1-48C2-BC74-2FECE491E7A5}"/>
              </a:ext>
            </a:extLst>
          </p:cNvPr>
          <p:cNvSpPr txBox="1"/>
          <p:nvPr/>
        </p:nvSpPr>
        <p:spPr>
          <a:xfrm>
            <a:off x="5036949" y="5052447"/>
            <a:ext cx="425428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抗审查体现：计算采用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subsstrate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，存储采用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dirty="0" err="1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用户端无需任何注册信息，连接内置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VPN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，采用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https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DNS</a:t>
            </a: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等等。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4" grpId="0"/>
      <p:bldP spid="4" grpId="1"/>
      <p:bldP spid="4" grpId="2"/>
      <p:bldP spid="4" grpId="3"/>
      <p:bldP spid="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8560" y="405765"/>
            <a:ext cx="475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裂变传播的重要性：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8805" y="2012632"/>
            <a:ext cx="4140200" cy="286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“像某PI，真实用户数量没有官方统计，但据多家媒体报告，用户就超过了千万是事实”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“某步，走路赚钱，据多家媒体报告用户也超过了6000万”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（当然裂变需要基础的，我们</a:t>
            </a:r>
            <a:r>
              <a:rPr lang="zh-CN" altLang="en-US" sz="16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裂变基础，会在后面项目如何落地中说明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0B23B-CD3B-461C-94B9-0A769216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67" y="1793240"/>
            <a:ext cx="5238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201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5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8900" y="398143"/>
            <a:ext cx="6295313" cy="10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以“抗审查的传播即挖矿”形成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裂变传播</a:t>
            </a:r>
            <a:endParaRPr lang="en-US" altLang="zh-CN" sz="28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推我们的愿景：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成为用户通向</a:t>
            </a:r>
            <a:r>
              <a:rPr lang="en-US" altLang="zh-CN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20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的一座桥梁</a:t>
            </a:r>
            <a:endParaRPr lang="en-US" altLang="zh-CN" sz="20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145932" y="2102721"/>
            <a:ext cx="6410528" cy="14003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buClrTx/>
              <a:buSzTx/>
              <a:buFontTx/>
            </a:pP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服务于Web3应用的推广：</a:t>
            </a:r>
            <a:endParaRPr lang="en-US" altLang="zh-CN" sz="20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web3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小微团队解决推广烦恼，加速他们项目落地，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</a:t>
            </a:r>
            <a:r>
              <a:rPr lang="zh-CN" altLang="en-US" sz="1600" b="1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提高他们项目成功率。</a:t>
            </a:r>
            <a:endParaRPr lang="en-US" altLang="zh-CN" sz="1600" b="1" dirty="0">
              <a:solidFill>
                <a:schemeClr val="accent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buClrTx/>
              <a:buSzTx/>
              <a:buFontTx/>
            </a:pPr>
            <a:r>
              <a:rPr lang="en-US" altLang="zh-CN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，部分解决应用柠檬（次品）市场问题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145932" y="3745250"/>
            <a:ext cx="5564222" cy="102160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扎根并服务于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en-US" altLang="zh-CN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/</a:t>
            </a:r>
            <a:r>
              <a:rPr lang="en-US" altLang="zh-CN" sz="2000" dirty="0" err="1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ipfs</a:t>
            </a:r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的去中心化存储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平台内部涉及到的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H5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站内都用</a:t>
            </a:r>
            <a:r>
              <a:rPr lang="en-US" altLang="zh-CN" sz="1400" dirty="0" err="1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Filecoin</a:t>
            </a:r>
            <a:r>
              <a:rPr lang="zh-CN" altLang="en-US" sz="1400" dirty="0">
                <a:solidFill>
                  <a:srgbClr val="68F9F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保存，内置基于IPFS的个人网盘，鼓励分享的应用或网站使用IPFS保存</a:t>
            </a:r>
            <a:endParaRPr lang="zh-CN" altLang="en-US" sz="14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145932" y="4953924"/>
            <a:ext cx="4941652" cy="8487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内置去中心化VPN</a:t>
            </a:r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</a:t>
            </a:r>
            <a:endParaRPr lang="en-US" altLang="zh-CN" sz="1600" dirty="0">
              <a:solidFill>
                <a:srgbClr val="68F9F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rgbClr val="68F9F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为更多的Web3抗审查应用提供可靠与安全网络连接</a:t>
            </a:r>
            <a:endParaRPr lang="zh-CN" altLang="en-US" sz="1600" dirty="0">
              <a:solidFill>
                <a:srgbClr val="68F9F6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17336E-1ADF-4E0B-ABEB-DF23F0DAD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1" y="1418455"/>
            <a:ext cx="5041402" cy="50414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70A45A-069A-4FC1-B3D8-96A488FA196C}"/>
              </a:ext>
            </a:extLst>
          </p:cNvPr>
          <p:cNvSpPr txBox="1"/>
          <p:nvPr/>
        </p:nvSpPr>
        <p:spPr>
          <a:xfrm>
            <a:off x="2215150" y="3227822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项目</a:t>
            </a:r>
            <a:endParaRPr lang="en-US" alt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5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愿景</a:t>
            </a:r>
            <a:endParaRPr lang="zh-CN" sz="50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454C8F-AE1B-4F62-BC38-AD9BC50B090B}"/>
              </a:ext>
            </a:extLst>
          </p:cNvPr>
          <p:cNvSpPr txBox="1"/>
          <p:nvPr/>
        </p:nvSpPr>
        <p:spPr>
          <a:xfrm>
            <a:off x="5145931" y="1670702"/>
            <a:ext cx="2140085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同时我们也是：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00B0F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3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4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6" grpId="2"/>
          <p:bldP spid="6" grpId="3"/>
          <p:bldP spid="6" grpId="4"/>
          <p:bldP spid="7" grpId="0" bldLvl="0" animBg="1"/>
          <p:bldP spid="8" grpId="0" bldLvl="0" animBg="1"/>
          <p:bldP spid="9" grpId="0" bldLvl="0" animBg="1"/>
          <p:bldP spid="11" grpId="0" animBg="1"/>
          <p:bldP spid="12" grpId="0"/>
          <p:bldP spid="12" grpId="1"/>
          <p:bldP spid="12" grpId="2"/>
          <p:bldP spid="12" grpId="3"/>
          <p:bldP spid="12" grpId="4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4076" y="2320537"/>
            <a:ext cx="50723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8000">
                <a:solidFill>
                  <a:srgbClr val="8FE2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5000" dirty="0">
                <a:solidFill>
                  <a:schemeClr val="bg1"/>
                </a:solidFill>
                <a:sym typeface="+mn-lt"/>
              </a:rPr>
              <a:t>PART-02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技术亮点、算法</a:t>
            </a:r>
          </a:p>
          <a:p>
            <a:pPr algn="l">
              <a:lnSpc>
                <a:spcPct val="100000"/>
              </a:lnSpc>
            </a:pPr>
            <a:r>
              <a:rPr lang="zh-CN" altLang="en-US" sz="5500" dirty="0">
                <a:solidFill>
                  <a:schemeClr val="bg1"/>
                </a:solidFill>
                <a:sym typeface="+mn-lt"/>
              </a:rPr>
              <a:t>与技术框架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06" y="2507544"/>
            <a:ext cx="1809209" cy="217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3" nodeType="withEffect">
                                  <p:stCondLst>
                                    <p:cond delay="57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028690" y="2222500"/>
            <a:ext cx="5368290" cy="12268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170363" y="4783476"/>
            <a:ext cx="5368413" cy="1293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38595" y="2324735"/>
            <a:ext cx="469900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</a:t>
            </a:r>
            <a:r>
              <a:rPr lang="en-US" altLang="zh-CN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</a:t>
            </a: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：“2019双十一网络购物优惠活动高峰期间，一个月时间内虚假仿冒主流购物APP的数量接近4000个，覆盖设备超过30万个，高仿APP已形成危害用户网络安全的产业链。”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65910" y="5052060"/>
            <a:ext cx="470281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68F9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图2：“2021上半年，360数科向公安部网络违法犯罪举报网站和合作安全机构上报阻断仿冒360借条APP链接数达3147条，平均每月上报阻断仿冒链接数525条”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1286510" y="1877060"/>
            <a:ext cx="4157345" cy="241427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7386955" y="3571240"/>
            <a:ext cx="2900045" cy="29559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530215" y="2887345"/>
            <a:ext cx="412115" cy="0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6538776" y="5430296"/>
            <a:ext cx="848237" cy="1"/>
          </a:xfrm>
          <a:prstGeom prst="straightConnector1">
            <a:avLst/>
          </a:prstGeom>
          <a:ln w="15875">
            <a:solidFill>
              <a:srgbClr val="00B0F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2573000" y="6972300"/>
            <a:ext cx="171450" cy="1714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9830" y="828040"/>
            <a:ext cx="10356215" cy="730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自身也因抗审查与去中化心，且某些地区无法通过应用市场供下载，</a:t>
            </a:r>
            <a:endParaRPr lang="en-US" altLang="zh-CN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所以我们</a:t>
            </a:r>
            <a:r>
              <a:rPr lang="zh-CN" altLang="en-US" dirty="0">
                <a:solidFill>
                  <a:schemeClr val="accent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最担心自身的应用被套壳或假冒。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我们的担心是必需的！</a:t>
            </a:r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8" grpId="0"/>
      <p:bldP spid="19" grpId="0"/>
      <p:bldP spid="22" grpId="0" bldLvl="0" animBg="1"/>
      <p:bldP spid="23" grpId="0" bldLvl="0" animBg="1"/>
      <p:bldP spid="3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大数据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mtClean="0"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mtClean="0">
            <a:solidFill>
              <a:srgbClr val="00B0F0"/>
            </a:solidFill>
            <a:latin typeface="微软雅黑 Light" panose="020B0502040204020203" pitchFamily="34" charset="-122"/>
            <a:ea typeface="微软雅黑 Light" panose="020B0502040204020203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2049</Words>
  <Application>Microsoft Office PowerPoint</Application>
  <PresentationFormat>宽屏</PresentationFormat>
  <Paragraphs>196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时尚中黑简体</vt:lpstr>
      <vt:lpstr>微软雅黑</vt:lpstr>
      <vt:lpstr>微软雅黑 Light</vt:lpstr>
      <vt:lpstr>Arial</vt:lpstr>
      <vt:lpstr>Arial Black</vt:lpstr>
      <vt:lpstr>Calibri</vt:lpstr>
      <vt:lpstr>Roboto Light</vt:lpstr>
      <vt:lpstr>Roboto Medium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大数据.pptx</dc:title>
  <dc:creator/>
  <cp:lastModifiedBy/>
  <cp:revision>3</cp:revision>
  <dcterms:created xsi:type="dcterms:W3CDTF">2018-05-31T05:21:00Z</dcterms:created>
  <dcterms:modified xsi:type="dcterms:W3CDTF">2021-08-24T14:15:15Z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v1.0_mb_Y2GDObodx0nSqvukCQFU3Q==</vt:lpwstr>
  </property>
  <property fmtid="{D5CDD505-2E9C-101B-9397-08002B2CF9AE}" pid="4" name="ICV">
    <vt:lpwstr>0E36690A237045B6A7B7ACF0F2CF6D5A</vt:lpwstr>
  </property>
</Properties>
</file>